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3"/>
  </p:notesMasterIdLst>
  <p:sldIdLst>
    <p:sldId id="256" r:id="rId5"/>
    <p:sldId id="270" r:id="rId6"/>
    <p:sldId id="257" r:id="rId7"/>
    <p:sldId id="272" r:id="rId8"/>
    <p:sldId id="258" r:id="rId9"/>
    <p:sldId id="277" r:id="rId10"/>
    <p:sldId id="280" r:id="rId11"/>
    <p:sldId id="273" r:id="rId12"/>
    <p:sldId id="281" r:id="rId13"/>
    <p:sldId id="282" r:id="rId14"/>
    <p:sldId id="276" r:id="rId15"/>
    <p:sldId id="266" r:id="rId16"/>
    <p:sldId id="264" r:id="rId17"/>
    <p:sldId id="269" r:id="rId18"/>
    <p:sldId id="268" r:id="rId19"/>
    <p:sldId id="263" r:id="rId20"/>
    <p:sldId id="271" r:id="rId21"/>
    <p:sldId id="278" r:id="rId22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6247" autoAdjust="0"/>
  </p:normalViewPr>
  <p:slideViewPr>
    <p:cSldViewPr snapToGrid="0">
      <p:cViewPr>
        <p:scale>
          <a:sx n="125" d="100"/>
          <a:sy n="125" d="100"/>
        </p:scale>
        <p:origin x="13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461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2.glb"/><Relationship Id="rId5" Type="http://schemas.openxmlformats.org/officeDocument/2006/relationships/image" Target="../media/image4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B5531C4-3689-9E6F-5C0B-E10E11FA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456" y="2644579"/>
            <a:ext cx="2483857" cy="138767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A6C72E2-CFDD-29E4-94B4-73CA6B40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94" y="776397"/>
            <a:ext cx="6947535" cy="359070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E9A06C4-59D8-43B3-4B31-913307957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294" y="776397"/>
            <a:ext cx="6947535" cy="3590706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C3B86A6-09C4-9CF0-3DBC-F4836FA8B24B}"/>
              </a:ext>
            </a:extLst>
          </p:cNvPr>
          <p:cNvSpPr/>
          <p:nvPr/>
        </p:nvSpPr>
        <p:spPr>
          <a:xfrm>
            <a:off x="7622223" y="460333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276DE02-CCD2-760D-1E5C-A2A7B0DA4BD4}"/>
              </a:ext>
            </a:extLst>
          </p:cNvPr>
          <p:cNvSpPr/>
          <p:nvPr/>
        </p:nvSpPr>
        <p:spPr>
          <a:xfrm>
            <a:off x="7622223" y="5145961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18FDA71-C927-E741-14E3-64A868B37367}"/>
              </a:ext>
            </a:extLst>
          </p:cNvPr>
          <p:cNvSpPr/>
          <p:nvPr/>
        </p:nvSpPr>
        <p:spPr>
          <a:xfrm>
            <a:off x="7622223" y="535138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91C0788-6F09-F311-30F5-7325E82E27AD}"/>
              </a:ext>
            </a:extLst>
          </p:cNvPr>
          <p:cNvSpPr/>
          <p:nvPr/>
        </p:nvSpPr>
        <p:spPr>
          <a:xfrm>
            <a:off x="7622224" y="555177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E27C731-AC5E-EA93-521C-3F1C6AFF473B}"/>
              </a:ext>
            </a:extLst>
          </p:cNvPr>
          <p:cNvSpPr/>
          <p:nvPr/>
        </p:nvSpPr>
        <p:spPr>
          <a:xfrm>
            <a:off x="7622224" y="5745421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AE28177-0B3B-79B7-E6D1-BDC84ED58501}"/>
              </a:ext>
            </a:extLst>
          </p:cNvPr>
          <p:cNvSpPr/>
          <p:nvPr/>
        </p:nvSpPr>
        <p:spPr>
          <a:xfrm>
            <a:off x="7622223" y="593906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4A5A6D-EC2F-ED8B-5EB6-A7FD99D9A768}"/>
              </a:ext>
            </a:extLst>
          </p:cNvPr>
          <p:cNvSpPr/>
          <p:nvPr/>
        </p:nvSpPr>
        <p:spPr>
          <a:xfrm>
            <a:off x="7340190" y="4843347"/>
            <a:ext cx="1715463" cy="2472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02AECF3-B7CF-1D80-22FF-15F80C11914E}"/>
              </a:ext>
            </a:extLst>
          </p:cNvPr>
          <p:cNvSpPr/>
          <p:nvPr/>
        </p:nvSpPr>
        <p:spPr>
          <a:xfrm>
            <a:off x="1038225" y="3981450"/>
            <a:ext cx="6891411" cy="5045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4A0FB60-0EA8-2017-48A5-C01D061F2C3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98E9FB7-F8CC-5FA9-8FD9-24431D76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56" y="796729"/>
            <a:ext cx="6348688" cy="3546859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95D250E-F242-A762-A973-DB155CAF426B}"/>
              </a:ext>
            </a:extLst>
          </p:cNvPr>
          <p:cNvSpPr/>
          <p:nvPr/>
        </p:nvSpPr>
        <p:spPr>
          <a:xfrm>
            <a:off x="7622223" y="460333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99C3755-ADE6-C7E7-645E-A82BFB7900CD}"/>
              </a:ext>
            </a:extLst>
          </p:cNvPr>
          <p:cNvSpPr/>
          <p:nvPr/>
        </p:nvSpPr>
        <p:spPr>
          <a:xfrm>
            <a:off x="7622223" y="5145961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DC0615E-ED20-D574-703E-E1F4AF70B0D5}"/>
              </a:ext>
            </a:extLst>
          </p:cNvPr>
          <p:cNvSpPr/>
          <p:nvPr/>
        </p:nvSpPr>
        <p:spPr>
          <a:xfrm>
            <a:off x="7622223" y="535138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7DD09CD-A751-CFDC-0960-8F7FA08150DC}"/>
              </a:ext>
            </a:extLst>
          </p:cNvPr>
          <p:cNvSpPr/>
          <p:nvPr/>
        </p:nvSpPr>
        <p:spPr>
          <a:xfrm>
            <a:off x="7622224" y="555177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EBDB603-CE93-4445-C530-AF39F5766FE1}"/>
              </a:ext>
            </a:extLst>
          </p:cNvPr>
          <p:cNvSpPr/>
          <p:nvPr/>
        </p:nvSpPr>
        <p:spPr>
          <a:xfrm>
            <a:off x="7622224" y="5745421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819D4A1-CA72-66DF-4A20-6F394533CFFC}"/>
              </a:ext>
            </a:extLst>
          </p:cNvPr>
          <p:cNvSpPr/>
          <p:nvPr/>
        </p:nvSpPr>
        <p:spPr>
          <a:xfrm>
            <a:off x="7622223" y="593906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14D788C-CE2F-7F72-6DAA-BA7A29DD6C26}"/>
              </a:ext>
            </a:extLst>
          </p:cNvPr>
          <p:cNvSpPr/>
          <p:nvPr/>
        </p:nvSpPr>
        <p:spPr>
          <a:xfrm>
            <a:off x="7340190" y="4843347"/>
            <a:ext cx="1715463" cy="2472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977395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430154BA-14EF-A808-4856-63AADAC54F0D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95975" y="530158"/>
            <a:ext cx="2663280" cy="3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 viaggi sono crollati dai 71,9 milioni del 2019 a 37,5 milioni nel 2020, e i pernottamenti sono scesi da 411 a 231 milioni.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157732" y="53015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pandemia ha colpito duramente il turismo in Italia, con restrizioni che hanno azzerato la mobilità da marzo 2020.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ACD9130-3247-24B9-0B7A-1B42A35117F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92052" y="1512714"/>
            <a:ext cx="3780000" cy="2896832"/>
          </a:xfrm>
          <a:prstGeom prst="rect">
            <a:avLst/>
          </a:prstGeom>
          <a:ln w="0"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B1F6E27-F19F-40AA-8FFF-3B7A7A59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90" y="1308719"/>
            <a:ext cx="3946079" cy="31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BD9C6DA-D2A9-74EF-4F0E-05B1CDDA719D}"/>
              </a:ext>
            </a:extLst>
          </p:cNvPr>
          <p:cNvSpPr/>
          <p:nvPr/>
        </p:nvSpPr>
        <p:spPr>
          <a:xfrm>
            <a:off x="7622223" y="460333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14B888A-EDFA-C216-DDA5-EF742725D552}"/>
              </a:ext>
            </a:extLst>
          </p:cNvPr>
          <p:cNvSpPr/>
          <p:nvPr/>
        </p:nvSpPr>
        <p:spPr>
          <a:xfrm>
            <a:off x="7622223" y="5145961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D6F1F7C-E1A4-B83C-0833-CFDCA299AAC5}"/>
              </a:ext>
            </a:extLst>
          </p:cNvPr>
          <p:cNvSpPr/>
          <p:nvPr/>
        </p:nvSpPr>
        <p:spPr>
          <a:xfrm>
            <a:off x="7622223" y="535138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C61AB3-2A63-7D4A-0242-AB1EC31D583E}"/>
              </a:ext>
            </a:extLst>
          </p:cNvPr>
          <p:cNvSpPr/>
          <p:nvPr/>
        </p:nvSpPr>
        <p:spPr>
          <a:xfrm>
            <a:off x="7622224" y="555177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550EAA8-94A3-30FA-7727-A1647661C686}"/>
              </a:ext>
            </a:extLst>
          </p:cNvPr>
          <p:cNvSpPr/>
          <p:nvPr/>
        </p:nvSpPr>
        <p:spPr>
          <a:xfrm>
            <a:off x="7622224" y="5745421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3C57E92F-A4BA-49C7-2823-AD2BD5AD5A76}"/>
              </a:ext>
            </a:extLst>
          </p:cNvPr>
          <p:cNvSpPr/>
          <p:nvPr/>
        </p:nvSpPr>
        <p:spPr>
          <a:xfrm>
            <a:off x="7622223" y="593906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897AEAB-63F6-6BB1-296B-D9488A796DD3}"/>
              </a:ext>
            </a:extLst>
          </p:cNvPr>
          <p:cNvSpPr/>
          <p:nvPr/>
        </p:nvSpPr>
        <p:spPr>
          <a:xfrm>
            <a:off x="7340190" y="4843347"/>
            <a:ext cx="1715463" cy="2472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59308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6" name="Immagine 165"/>
          <p:cNvPicPr/>
          <p:nvPr/>
        </p:nvPicPr>
        <p:blipFill>
          <a:blip r:embed="rId2"/>
          <a:stretch/>
        </p:blipFill>
        <p:spPr>
          <a:xfrm>
            <a:off x="1553772" y="926489"/>
            <a:ext cx="6111882" cy="4131988"/>
          </a:xfrm>
          <a:prstGeom prst="rect">
            <a:avLst/>
          </a:prstGeom>
          <a:ln w="0">
            <a:noFill/>
          </a:ln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CC499B-361E-39CB-2773-BE856AD9293A}"/>
              </a:ext>
            </a:extLst>
          </p:cNvPr>
          <p:cNvSpPr txBox="1"/>
          <p:nvPr/>
        </p:nvSpPr>
        <p:spPr>
          <a:xfrm flipH="1">
            <a:off x="80979" y="1396097"/>
            <a:ext cx="4262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STAGIONE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ED97AA-7B46-A49E-662B-ED63E7C9312B}"/>
              </a:ext>
            </a:extLst>
          </p:cNvPr>
          <p:cNvSpPr txBox="1"/>
          <p:nvPr/>
        </p:nvSpPr>
        <p:spPr>
          <a:xfrm>
            <a:off x="108096" y="1398817"/>
            <a:ext cx="4594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STAGIONE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6967A0BE-DAE5-2DAD-BD3F-9700E1943F45}"/>
              </a:ext>
            </a:extLst>
          </p:cNvPr>
          <p:cNvSpPr/>
          <p:nvPr/>
        </p:nvSpPr>
        <p:spPr>
          <a:xfrm>
            <a:off x="7622223" y="460333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3DE8976-7A5D-869B-2844-E17E211174CB}"/>
              </a:ext>
            </a:extLst>
          </p:cNvPr>
          <p:cNvSpPr/>
          <p:nvPr/>
        </p:nvSpPr>
        <p:spPr>
          <a:xfrm>
            <a:off x="7622223" y="5145961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C8C81B41-D57B-4C45-7739-59C65D94BB17}"/>
              </a:ext>
            </a:extLst>
          </p:cNvPr>
          <p:cNvSpPr/>
          <p:nvPr/>
        </p:nvSpPr>
        <p:spPr>
          <a:xfrm>
            <a:off x="7622223" y="535138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CA084A6-A012-2789-2927-B359F30EBABE}"/>
              </a:ext>
            </a:extLst>
          </p:cNvPr>
          <p:cNvSpPr/>
          <p:nvPr/>
        </p:nvSpPr>
        <p:spPr>
          <a:xfrm>
            <a:off x="7622224" y="555177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ADBB71D-FBE4-C3CD-E576-5D4D333965F8}"/>
              </a:ext>
            </a:extLst>
          </p:cNvPr>
          <p:cNvSpPr/>
          <p:nvPr/>
        </p:nvSpPr>
        <p:spPr>
          <a:xfrm>
            <a:off x="7622224" y="5745421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407A64F-B6E0-A562-3204-D90C2428520B}"/>
              </a:ext>
            </a:extLst>
          </p:cNvPr>
          <p:cNvSpPr/>
          <p:nvPr/>
        </p:nvSpPr>
        <p:spPr>
          <a:xfrm>
            <a:off x="7622223" y="593906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DC47AA9-62A8-B4EC-7CE7-D26CE0AFD888}"/>
              </a:ext>
            </a:extLst>
          </p:cNvPr>
          <p:cNvSpPr/>
          <p:nvPr/>
        </p:nvSpPr>
        <p:spPr>
          <a:xfrm>
            <a:off x="7340190" y="4843347"/>
            <a:ext cx="1715463" cy="2472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7" name="Immagine 156"/>
          <p:cNvPicPr/>
          <p:nvPr/>
        </p:nvPicPr>
        <p:blipFill>
          <a:blip r:embed="rId3"/>
          <a:srcRect l="60196" r="-1394"/>
          <a:stretch/>
        </p:blipFill>
        <p:spPr>
          <a:xfrm>
            <a:off x="7123553" y="977628"/>
            <a:ext cx="1849082" cy="3362485"/>
          </a:xfrm>
          <a:prstGeom prst="rect">
            <a:avLst/>
          </a:prstGeom>
          <a:ln w="0">
            <a:noFill/>
          </a:ln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8BE7B61-5242-1DD6-BFF0-D09F9BD5459B}"/>
              </a:ext>
            </a:extLst>
          </p:cNvPr>
          <p:cNvCxnSpPr>
            <a:cxnSpLocks/>
          </p:cNvCxnSpPr>
          <p:nvPr/>
        </p:nvCxnSpPr>
        <p:spPr>
          <a:xfrm>
            <a:off x="454296" y="48039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6" name="Immagine 155"/>
          <p:cNvPicPr/>
          <p:nvPr/>
        </p:nvPicPr>
        <p:blipFill>
          <a:blip r:embed="rId3"/>
          <a:srcRect r="59367"/>
          <a:stretch/>
        </p:blipFill>
        <p:spPr>
          <a:xfrm>
            <a:off x="836684" y="894761"/>
            <a:ext cx="1695536" cy="3249535"/>
          </a:xfrm>
          <a:prstGeom prst="rect">
            <a:avLst/>
          </a:prstGeom>
          <a:ln w="0"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D290B28-3619-F601-CAD9-DA712F48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83" y="877898"/>
            <a:ext cx="4695455" cy="38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03EDE7E-770A-3C36-EA00-B8CE3ADEAE81}"/>
              </a:ext>
            </a:extLst>
          </p:cNvPr>
          <p:cNvSpPr/>
          <p:nvPr/>
        </p:nvSpPr>
        <p:spPr>
          <a:xfrm>
            <a:off x="7622223" y="460333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D474397-EF11-6962-7EC3-0E28C91CC239}"/>
              </a:ext>
            </a:extLst>
          </p:cNvPr>
          <p:cNvSpPr/>
          <p:nvPr/>
        </p:nvSpPr>
        <p:spPr>
          <a:xfrm>
            <a:off x="7622223" y="5145961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118BFC2-C6DE-5133-11CA-80B7C4F0B5B0}"/>
              </a:ext>
            </a:extLst>
          </p:cNvPr>
          <p:cNvSpPr/>
          <p:nvPr/>
        </p:nvSpPr>
        <p:spPr>
          <a:xfrm>
            <a:off x="7622223" y="535138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D767181-CCAD-C20B-5C12-FC2EAA275595}"/>
              </a:ext>
            </a:extLst>
          </p:cNvPr>
          <p:cNvSpPr/>
          <p:nvPr/>
        </p:nvSpPr>
        <p:spPr>
          <a:xfrm>
            <a:off x="7622224" y="555177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2657A78-345C-AEAF-8BC1-1E4A83D81CDF}"/>
              </a:ext>
            </a:extLst>
          </p:cNvPr>
          <p:cNvSpPr/>
          <p:nvPr/>
        </p:nvSpPr>
        <p:spPr>
          <a:xfrm>
            <a:off x="7622224" y="5745421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286C67-DA27-E9BF-20BB-15DE6E5563F5}"/>
              </a:ext>
            </a:extLst>
          </p:cNvPr>
          <p:cNvSpPr/>
          <p:nvPr/>
        </p:nvSpPr>
        <p:spPr>
          <a:xfrm>
            <a:off x="7622223" y="593906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FA64C96-F200-72B9-6AEA-CD3BC32A5525}"/>
              </a:ext>
            </a:extLst>
          </p:cNvPr>
          <p:cNvSpPr/>
          <p:nvPr/>
        </p:nvSpPr>
        <p:spPr>
          <a:xfrm>
            <a:off x="7340190" y="4843347"/>
            <a:ext cx="1715463" cy="2472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A2269D1E-C1E9-E63F-1175-6B063009D225}"/>
              </a:ext>
            </a:extLst>
          </p:cNvPr>
          <p:cNvCxnSpPr>
            <a:cxnSpLocks/>
          </p:cNvCxnSpPr>
          <p:nvPr/>
        </p:nvCxnSpPr>
        <p:spPr>
          <a:xfrm>
            <a:off x="452065" y="4700771"/>
            <a:ext cx="8235408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6F5DF57-CC49-401B-B90F-E32A6E6B80D6}"/>
              </a:ext>
            </a:extLst>
          </p:cNvPr>
          <p:cNvSpPr/>
          <p:nvPr/>
        </p:nvSpPr>
        <p:spPr>
          <a:xfrm>
            <a:off x="70465" y="193842"/>
            <a:ext cx="416520" cy="41384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000000"/>
                </a:solidFill>
                <a:uFillTx/>
                <a:latin typeface="Arial"/>
              </a:rPr>
              <a:t>OVERNIGHTS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19373E0-3385-E256-B873-F9811F8C6030}"/>
              </a:ext>
            </a:extLst>
          </p:cNvPr>
          <p:cNvSpPr/>
          <p:nvPr/>
        </p:nvSpPr>
        <p:spPr>
          <a:xfrm>
            <a:off x="104130" y="217012"/>
            <a:ext cx="416520" cy="47062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OVERN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800" b="1" u="none" strike="noStrike" dirty="0">
                <a:solidFill>
                  <a:srgbClr val="CCCCCC"/>
                </a:solidFill>
                <a:uFillTx/>
                <a:latin typeface="Arial"/>
              </a:rPr>
              <a:t>IGHTS</a:t>
            </a:r>
            <a:endParaRPr lang="it-IT" sz="2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712B35-518C-63BD-B502-1AC616ACE918}"/>
              </a:ext>
            </a:extLst>
          </p:cNvPr>
          <p:cNvSpPr txBox="1"/>
          <p:nvPr/>
        </p:nvSpPr>
        <p:spPr>
          <a:xfrm>
            <a:off x="1457539" y="1029923"/>
            <a:ext cx="503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Albeghi</a:t>
            </a:r>
            <a:r>
              <a:rPr lang="it-IT" dirty="0"/>
              <a:t> (</a:t>
            </a:r>
            <a:r>
              <a:rPr lang="it-IT" dirty="0" err="1"/>
              <a:t>chad</a:t>
            </a:r>
            <a:r>
              <a:rPr lang="it-IT" dirty="0"/>
              <a:t>)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307EA02-533F-5CEC-21F9-4DE7E9D1FE23}"/>
              </a:ext>
            </a:extLst>
          </p:cNvPr>
          <p:cNvSpPr/>
          <p:nvPr/>
        </p:nvSpPr>
        <p:spPr>
          <a:xfrm>
            <a:off x="7622223" y="460333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0ABA2A7-E412-7277-1C9B-ED62E8DC5FED}"/>
              </a:ext>
            </a:extLst>
          </p:cNvPr>
          <p:cNvSpPr/>
          <p:nvPr/>
        </p:nvSpPr>
        <p:spPr>
          <a:xfrm>
            <a:off x="7622223" y="5145961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E913884-9467-6D6D-33E8-E2F7585D44F0}"/>
              </a:ext>
            </a:extLst>
          </p:cNvPr>
          <p:cNvSpPr/>
          <p:nvPr/>
        </p:nvSpPr>
        <p:spPr>
          <a:xfrm>
            <a:off x="7622223" y="535138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7AC58DB-1D82-4EC5-2824-40F523F7D10A}"/>
              </a:ext>
            </a:extLst>
          </p:cNvPr>
          <p:cNvSpPr/>
          <p:nvPr/>
        </p:nvSpPr>
        <p:spPr>
          <a:xfrm>
            <a:off x="7622224" y="555177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98E37F-7434-F295-EB93-00EE188EA84C}"/>
              </a:ext>
            </a:extLst>
          </p:cNvPr>
          <p:cNvSpPr/>
          <p:nvPr/>
        </p:nvSpPr>
        <p:spPr>
          <a:xfrm>
            <a:off x="7622224" y="5745421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1C5553F-EC85-9AC1-EBE7-3C7AA405F618}"/>
              </a:ext>
            </a:extLst>
          </p:cNvPr>
          <p:cNvSpPr/>
          <p:nvPr/>
        </p:nvSpPr>
        <p:spPr>
          <a:xfrm>
            <a:off x="7622223" y="593906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31086AF-7CDA-4DF5-427D-54415F1F4BF7}"/>
              </a:ext>
            </a:extLst>
          </p:cNvPr>
          <p:cNvSpPr/>
          <p:nvPr/>
        </p:nvSpPr>
        <p:spPr>
          <a:xfrm>
            <a:off x="7340190" y="4843347"/>
            <a:ext cx="1715463" cy="2472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magine 163"/>
          <p:cNvPicPr/>
          <p:nvPr/>
        </p:nvPicPr>
        <p:blipFill>
          <a:blip r:embed="rId2"/>
          <a:stretch/>
        </p:blipFill>
        <p:spPr>
          <a:xfrm>
            <a:off x="1307325" y="1737202"/>
            <a:ext cx="5203478" cy="3306065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TUR</a:t>
            </a:r>
          </a:p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I</a:t>
            </a:r>
          </a:p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SMO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96097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TUR I SMO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E06151-1D1F-6B0A-F57F-80588F2AEC0D}"/>
              </a:ext>
            </a:extLst>
          </p:cNvPr>
          <p:cNvSpPr txBox="1"/>
          <p:nvPr/>
        </p:nvSpPr>
        <p:spPr>
          <a:xfrm>
            <a:off x="2701949" y="433137"/>
            <a:ext cx="426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Differenza percentuale barre rosse blu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281122E-73E8-39CC-3AA3-B89DCE8707B5}"/>
              </a:ext>
            </a:extLst>
          </p:cNvPr>
          <p:cNvSpPr/>
          <p:nvPr/>
        </p:nvSpPr>
        <p:spPr>
          <a:xfrm>
            <a:off x="7622223" y="460333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6E66B97-5F84-C8E0-B006-1C820A25F6B6}"/>
              </a:ext>
            </a:extLst>
          </p:cNvPr>
          <p:cNvSpPr/>
          <p:nvPr/>
        </p:nvSpPr>
        <p:spPr>
          <a:xfrm>
            <a:off x="7622223" y="5145961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1BD2CDC-46C5-0A6F-95C0-BD4EEC9A5E4D}"/>
              </a:ext>
            </a:extLst>
          </p:cNvPr>
          <p:cNvSpPr/>
          <p:nvPr/>
        </p:nvSpPr>
        <p:spPr>
          <a:xfrm>
            <a:off x="7622223" y="535138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23B91B4-1F93-5181-0BE5-F24A9892A7EB}"/>
              </a:ext>
            </a:extLst>
          </p:cNvPr>
          <p:cNvSpPr/>
          <p:nvPr/>
        </p:nvSpPr>
        <p:spPr>
          <a:xfrm>
            <a:off x="7622224" y="555177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569A2A7-6CDA-B86C-985B-73A80B6DD571}"/>
              </a:ext>
            </a:extLst>
          </p:cNvPr>
          <p:cNvSpPr/>
          <p:nvPr/>
        </p:nvSpPr>
        <p:spPr>
          <a:xfrm>
            <a:off x="7622224" y="5745421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3FA18E3-EF0E-E9EE-A44D-895D060FF936}"/>
              </a:ext>
            </a:extLst>
          </p:cNvPr>
          <p:cNvSpPr/>
          <p:nvPr/>
        </p:nvSpPr>
        <p:spPr>
          <a:xfrm>
            <a:off x="7622223" y="593906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F965A8ED-830A-3142-7A3F-ED2D61388D50}"/>
              </a:ext>
            </a:extLst>
          </p:cNvPr>
          <p:cNvSpPr/>
          <p:nvPr/>
        </p:nvSpPr>
        <p:spPr>
          <a:xfrm>
            <a:off x="7340190" y="4843347"/>
            <a:ext cx="1715463" cy="2472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85C151-0D58-F57B-5A36-669CB1ECC853}"/>
              </a:ext>
            </a:extLst>
          </p:cNvPr>
          <p:cNvSpPr txBox="1"/>
          <p:nvPr/>
        </p:nvSpPr>
        <p:spPr>
          <a:xfrm flipH="1">
            <a:off x="80979" y="1396097"/>
            <a:ext cx="3954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uFillTx/>
                <a:latin typeface="Arial"/>
              </a:rPr>
              <a:t>REGIONI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432CAE-DCB7-30DA-8809-D0875A3E3992}"/>
              </a:ext>
            </a:extLst>
          </p:cNvPr>
          <p:cNvSpPr txBox="1"/>
          <p:nvPr/>
        </p:nvSpPr>
        <p:spPr>
          <a:xfrm>
            <a:off x="95742" y="1384813"/>
            <a:ext cx="426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u="none" strike="noStrike" dirty="0">
                <a:solidFill>
                  <a:schemeClr val="bg2">
                    <a:lumMod val="40000"/>
                    <a:lumOff val="60000"/>
                  </a:schemeClr>
                </a:solidFill>
                <a:uFillTx/>
                <a:latin typeface="Arial"/>
              </a:rPr>
              <a:t>REGIONI</a:t>
            </a:r>
            <a:endParaRPr lang="it-IT" sz="2400" b="0" u="none" strike="noStrike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77149F-A9DD-33AA-0C9E-4120C9517683}"/>
              </a:ext>
            </a:extLst>
          </p:cNvPr>
          <p:cNvSpPr txBox="1"/>
          <p:nvPr/>
        </p:nvSpPr>
        <p:spPr>
          <a:xfrm>
            <a:off x="2646947" y="1320036"/>
            <a:ext cx="3767603" cy="37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Cartina (Giulio)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6EEC6CF-C849-583C-0258-5BD1D7DEDF34}"/>
              </a:ext>
            </a:extLst>
          </p:cNvPr>
          <p:cNvSpPr/>
          <p:nvPr/>
        </p:nvSpPr>
        <p:spPr>
          <a:xfrm>
            <a:off x="7622223" y="460333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881DE49-1FDB-377F-72CD-8CA5492856EB}"/>
              </a:ext>
            </a:extLst>
          </p:cNvPr>
          <p:cNvSpPr/>
          <p:nvPr/>
        </p:nvSpPr>
        <p:spPr>
          <a:xfrm>
            <a:off x="7622223" y="5145961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BB7FC0C-244E-04A4-AFED-B0AD794B9277}"/>
              </a:ext>
            </a:extLst>
          </p:cNvPr>
          <p:cNvSpPr/>
          <p:nvPr/>
        </p:nvSpPr>
        <p:spPr>
          <a:xfrm>
            <a:off x="7622223" y="535138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48E059F-4DCD-8CF8-8F95-DCC71F8B8303}"/>
              </a:ext>
            </a:extLst>
          </p:cNvPr>
          <p:cNvSpPr/>
          <p:nvPr/>
        </p:nvSpPr>
        <p:spPr>
          <a:xfrm>
            <a:off x="7622224" y="555177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B009718-ADD9-C781-EAE4-9A8F67EFE64A}"/>
              </a:ext>
            </a:extLst>
          </p:cNvPr>
          <p:cNvSpPr/>
          <p:nvPr/>
        </p:nvSpPr>
        <p:spPr>
          <a:xfrm>
            <a:off x="7622224" y="5745421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08A06E5-5C60-17E0-9375-ADF9E2E0525B}"/>
              </a:ext>
            </a:extLst>
          </p:cNvPr>
          <p:cNvSpPr/>
          <p:nvPr/>
        </p:nvSpPr>
        <p:spPr>
          <a:xfrm>
            <a:off x="7622223" y="593906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5A44434-53B4-7B61-26B3-2920542ACC6C}"/>
              </a:ext>
            </a:extLst>
          </p:cNvPr>
          <p:cNvSpPr/>
          <p:nvPr/>
        </p:nvSpPr>
        <p:spPr>
          <a:xfrm>
            <a:off x="7340190" y="4843347"/>
            <a:ext cx="1715463" cy="2472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C3F2D-7B96-BA6E-9AD0-5EC928D5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Fonti e link </a:t>
            </a:r>
            <a:r>
              <a:rPr lang="it-IT" dirty="0" err="1"/>
              <a:t>github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Post-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614460" y="263664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822960" y="266472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7476120" y="432612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Cerato Davide</a:t>
            </a:r>
          </a:p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503791"/>
                  </p:ext>
                </p:extLst>
              </p:nvPr>
            </p:nvGraphicFramePr>
            <p:xfrm>
              <a:off x="9578220" y="-318685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220" y="-318685"/>
                <a:ext cx="3188525" cy="1094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2518188"/>
                  </p:ext>
                </p:extLst>
              </p:nvPr>
            </p:nvGraphicFramePr>
            <p:xfrm>
              <a:off x="10458254" y="3297936"/>
              <a:ext cx="2222445" cy="14436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2445" cy="1443639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91704" ay="4509730" az="17417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8254" y="3297936"/>
                <a:ext cx="2222445" cy="144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40000" y="779400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299189" y="174269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8096034"/>
                  </p:ext>
                </p:extLst>
              </p:nvPr>
            </p:nvGraphicFramePr>
            <p:xfrm>
              <a:off x="5004722" y="1575719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722" y="1575719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3970216"/>
                  </p:ext>
                </p:extLst>
              </p:nvPr>
            </p:nvGraphicFramePr>
            <p:xfrm>
              <a:off x="6481293" y="315780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1293" y="3157801"/>
                <a:ext cx="1861534" cy="18805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Attraverso l'uso di visualizzazioni dei dati, come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 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 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141" name="Figura a mano libera: forma 140"/>
          <p:cNvSpPr/>
          <p:nvPr/>
        </p:nvSpPr>
        <p:spPr>
          <a:xfrm>
            <a:off x="5656020" y="1587975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Figura a mano libera: forma 141"/>
          <p:cNvSpPr/>
          <p:nvPr/>
        </p:nvSpPr>
        <p:spPr>
          <a:xfrm>
            <a:off x="4891570" y="1277790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6" y="164714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OVERNIGHTS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2026500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TURISMO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30451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REGIONI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FC77D577-B05A-C876-5AC7-38616AD78870}"/>
              </a:ext>
            </a:extLst>
          </p:cNvPr>
          <p:cNvSpPr/>
          <p:nvPr/>
        </p:nvSpPr>
        <p:spPr>
          <a:xfrm>
            <a:off x="6111341" y="2711074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SPESA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29571BF-71B0-214B-719D-DA6B103DC248}"/>
              </a:ext>
            </a:extLst>
          </p:cNvPr>
          <p:cNvSpPr/>
          <p:nvPr/>
        </p:nvSpPr>
        <p:spPr>
          <a:xfrm>
            <a:off x="6641925" y="3070908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STAGIONALITA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75405" y="997328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ITALIA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92A20E9B-94DD-90F4-0D20-212967E1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7560" y="-132972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" name="Google Shape;121;p16">
            <a:extLst>
              <a:ext uri="{FF2B5EF4-FFF2-40B4-BE49-F238E27FC236}">
                <a16:creationId xmlns:a16="http://schemas.microsoft.com/office/drawing/2014/main" id="{418C03B1-7191-B882-0048-096B65F4A9EF}"/>
              </a:ext>
            </a:extLst>
          </p:cNvPr>
          <p:cNvCxnSpPr/>
          <p:nvPr/>
        </p:nvCxnSpPr>
        <p:spPr>
          <a:xfrm>
            <a:off x="-7468371" y="83031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F9AA0546-74E5-F6F3-CFE1-FF9D03CA6776}"/>
              </a:ext>
            </a:extLst>
          </p:cNvPr>
          <p:cNvSpPr/>
          <p:nvPr/>
        </p:nvSpPr>
        <p:spPr>
          <a:xfrm>
            <a:off x="5760360" y="938158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DF0891B9-9C5C-DD05-85C5-57EAD4A27700}"/>
              </a:ext>
            </a:extLst>
          </p:cNvPr>
          <p:cNvSpPr/>
          <p:nvPr/>
        </p:nvSpPr>
        <p:spPr>
          <a:xfrm>
            <a:off x="0" y="-2269"/>
            <a:ext cx="9144000" cy="5145769"/>
          </a:xfrm>
          <a:prstGeom prst="rect">
            <a:avLst/>
          </a:prstGeom>
          <a:solidFill>
            <a:srgbClr val="F8F8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490CF-1AD3-13F7-B1FE-BE8BE7993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16508" r="21048" b="18096"/>
          <a:stretch/>
        </p:blipFill>
        <p:spPr bwMode="auto">
          <a:xfrm>
            <a:off x="1073194" y="-2270"/>
            <a:ext cx="4526281" cy="51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/>
              <a:t>Dal 2000 rappresenta il </a:t>
            </a:r>
            <a:r>
              <a:rPr lang="it-IT" sz="2000" b="1" u="sng" dirty="0">
                <a:solidFill>
                  <a:srgbClr val="FF0000"/>
                </a:solidFill>
              </a:rPr>
              <a:t>6% </a:t>
            </a:r>
            <a:r>
              <a:rPr lang="it-IT" sz="1400" u="sng" dirty="0"/>
              <a:t>del PIL </a:t>
            </a:r>
            <a:r>
              <a:rPr lang="it-IT" sz="1400" dirty="0"/>
              <a:t>(Prodotto Interno Lordo)</a:t>
            </a:r>
          </a:p>
          <a:p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/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Arial" panose="020B0604020202020204" pitchFamily="34" charset="0"/>
              </a:rPr>
              <a:t>l 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Arial" panose="020B0604020202020204" pitchFamily="34" charset="0"/>
              </a:rPr>
              <a:t>Le previsioni indicano una crescita continua</a:t>
            </a:r>
            <a:endParaRPr lang="it-IT" sz="1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/>
              <a:t>L’</a:t>
            </a:r>
            <a:r>
              <a:rPr lang="it-IT" u="sng" spc="300" dirty="0">
                <a:solidFill>
                  <a:srgbClr val="FF0000"/>
                </a:solidFill>
              </a:rPr>
              <a:t>ITALIA</a:t>
            </a:r>
            <a:r>
              <a:rPr lang="it-IT" spc="300" dirty="0"/>
              <a:t>: UNA META TURISTICA DI ECCELLENZA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18BFF5D-9846-6B66-13C9-1E78C27A047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23FB2CB-337C-6FBA-6F20-C5B19AC38F3F}"/>
              </a:ext>
            </a:extLst>
          </p:cNvPr>
          <p:cNvSpPr/>
          <p:nvPr/>
        </p:nvSpPr>
        <p:spPr>
          <a:xfrm>
            <a:off x="7757922" y="4916427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6699C40C-6E5F-EFFB-7219-FF525CD000A2}"/>
              </a:ext>
            </a:extLst>
          </p:cNvPr>
          <p:cNvSpPr/>
          <p:nvPr/>
        </p:nvSpPr>
        <p:spPr>
          <a:xfrm>
            <a:off x="7757925" y="504948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220A8B5-238F-2D4A-1AB8-8822F34A6AFC}"/>
              </a:ext>
            </a:extLst>
          </p:cNvPr>
          <p:cNvSpPr/>
          <p:nvPr/>
        </p:nvSpPr>
        <p:spPr>
          <a:xfrm>
            <a:off x="7757925" y="5183879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1B2C2819-9069-C1AF-9390-95CB87630206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01DF8E8-D327-0FBA-8FAA-D6215FFFD30F}"/>
              </a:ext>
            </a:extLst>
          </p:cNvPr>
          <p:cNvSpPr/>
          <p:nvPr/>
        </p:nvSpPr>
        <p:spPr>
          <a:xfrm>
            <a:off x="7757923" y="5456016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CE114CE8-8F7F-405F-8410-9ABA0D250E0B}"/>
              </a:ext>
            </a:extLst>
          </p:cNvPr>
          <p:cNvSpPr/>
          <p:nvPr/>
        </p:nvSpPr>
        <p:spPr>
          <a:xfrm>
            <a:off x="7757922" y="559544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2304DD42-A7D4-F031-BD6D-09266F695A2C}"/>
              </a:ext>
            </a:extLst>
          </p:cNvPr>
          <p:cNvSpPr/>
          <p:nvPr/>
        </p:nvSpPr>
        <p:spPr>
          <a:xfrm>
            <a:off x="7554549" y="4715454"/>
            <a:ext cx="1513280" cy="174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5ABE66C-D5E7-26C5-2B19-BF830B72FDF6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4" descr="Le prime pagine di domenica 23 febbraio 2020 - Il Post">
            <a:extLst>
              <a:ext uri="{FF2B5EF4-FFF2-40B4-BE49-F238E27FC236}">
                <a16:creationId xmlns:a16="http://schemas.microsoft.com/office/drawing/2014/main" id="{5538D347-D5B2-D31C-F36C-7E52B5919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43073" r="5307" b="25275"/>
          <a:stretch/>
        </p:blipFill>
        <p:spPr bwMode="auto">
          <a:xfrm>
            <a:off x="1040822" y="417042"/>
            <a:ext cx="4126978" cy="91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e prime pagine di domenica 18 luglio 2021 - Il Post">
            <a:extLst>
              <a:ext uri="{FF2B5EF4-FFF2-40B4-BE49-F238E27FC236}">
                <a16:creationId xmlns:a16="http://schemas.microsoft.com/office/drawing/2014/main" id="{CE1B64C5-1040-6CBE-6993-64D43EC44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8" r="26726" b="12340"/>
          <a:stretch/>
        </p:blipFill>
        <p:spPr bwMode="auto">
          <a:xfrm>
            <a:off x="5167800" y="1153278"/>
            <a:ext cx="3640546" cy="7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765D68-598B-3938-DAE3-D956BD3DB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4" y="3548792"/>
            <a:ext cx="8036832" cy="10270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4078FB-3345-3C01-2671-503C29AA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093"/>
          <a:stretch/>
        </p:blipFill>
        <p:spPr>
          <a:xfrm>
            <a:off x="257110" y="1766938"/>
            <a:ext cx="4096960" cy="13082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1CDAF8-9C31-09CA-702B-6044D82B4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154" y="2571750"/>
            <a:ext cx="4594216" cy="914756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0833C8AF-FD7F-F4C8-84B0-5AB56B230720}"/>
              </a:ext>
            </a:extLst>
          </p:cNvPr>
          <p:cNvSpPr/>
          <p:nvPr/>
        </p:nvSpPr>
        <p:spPr>
          <a:xfrm>
            <a:off x="7757922" y="4916427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FA214C9B-6551-3DE7-2747-59AC0F897E08}"/>
              </a:ext>
            </a:extLst>
          </p:cNvPr>
          <p:cNvSpPr/>
          <p:nvPr/>
        </p:nvSpPr>
        <p:spPr>
          <a:xfrm>
            <a:off x="7757925" y="504948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9ADCBFC2-25BF-D129-341C-036B7897E41A}"/>
              </a:ext>
            </a:extLst>
          </p:cNvPr>
          <p:cNvSpPr/>
          <p:nvPr/>
        </p:nvSpPr>
        <p:spPr>
          <a:xfrm>
            <a:off x="7757925" y="5183879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24BCB428-BBA3-A747-F030-169B802F17E4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F7523786-BF99-5E0B-5257-50A4CED30B95}"/>
              </a:ext>
            </a:extLst>
          </p:cNvPr>
          <p:cNvSpPr/>
          <p:nvPr/>
        </p:nvSpPr>
        <p:spPr>
          <a:xfrm>
            <a:off x="7757923" y="5456016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28C23D2-8B6C-CA6C-2FC1-ADD8BE2E7D5D}"/>
              </a:ext>
            </a:extLst>
          </p:cNvPr>
          <p:cNvSpPr/>
          <p:nvPr/>
        </p:nvSpPr>
        <p:spPr>
          <a:xfrm>
            <a:off x="7757922" y="559544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19ED0FC-151E-92DC-8C3A-8B93E739919E}"/>
              </a:ext>
            </a:extLst>
          </p:cNvPr>
          <p:cNvSpPr/>
          <p:nvPr/>
        </p:nvSpPr>
        <p:spPr>
          <a:xfrm>
            <a:off x="7554549" y="4715454"/>
            <a:ext cx="1513280" cy="174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3236541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CCBF63-3C32-F680-871E-1E01410E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516" y="183295"/>
            <a:ext cx="2608109" cy="857880"/>
          </a:xfrm>
        </p:spPr>
        <p:txBody>
          <a:bodyPr/>
          <a:lstStyle/>
          <a:p>
            <a:r>
              <a:rPr lang="it-IT" dirty="0"/>
              <a:t>STORICO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8FDFEA-DE63-8103-CA16-E07CA1E73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00" y="1257300"/>
            <a:ext cx="4717422" cy="2804954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4C30E44-3476-3B1E-9C34-B2B167A38ADD}"/>
              </a:ext>
            </a:extLst>
          </p:cNvPr>
          <p:cNvSpPr/>
          <p:nvPr/>
        </p:nvSpPr>
        <p:spPr>
          <a:xfrm>
            <a:off x="7622223" y="460333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AE9849D-79B0-A0D0-E986-B91624F8DB5C}"/>
              </a:ext>
            </a:extLst>
          </p:cNvPr>
          <p:cNvSpPr/>
          <p:nvPr/>
        </p:nvSpPr>
        <p:spPr>
          <a:xfrm>
            <a:off x="7622223" y="5145961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098A7AE-5D05-DA70-D173-C1EC7172004C}"/>
              </a:ext>
            </a:extLst>
          </p:cNvPr>
          <p:cNvSpPr/>
          <p:nvPr/>
        </p:nvSpPr>
        <p:spPr>
          <a:xfrm>
            <a:off x="7622223" y="535138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F131E39-B8D0-A6E0-AC32-260228B81167}"/>
              </a:ext>
            </a:extLst>
          </p:cNvPr>
          <p:cNvSpPr/>
          <p:nvPr/>
        </p:nvSpPr>
        <p:spPr>
          <a:xfrm>
            <a:off x="7622224" y="555177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60D1F80-0032-8263-0B22-9EBF889765A5}"/>
              </a:ext>
            </a:extLst>
          </p:cNvPr>
          <p:cNvSpPr/>
          <p:nvPr/>
        </p:nvSpPr>
        <p:spPr>
          <a:xfrm>
            <a:off x="7622224" y="5745421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CEDE985-E3BB-93FE-1FEA-10D0ACB18119}"/>
              </a:ext>
            </a:extLst>
          </p:cNvPr>
          <p:cNvSpPr/>
          <p:nvPr/>
        </p:nvSpPr>
        <p:spPr>
          <a:xfrm>
            <a:off x="7622223" y="593906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6E40887-D28F-D59E-3306-8A8F542B0B34}"/>
              </a:ext>
            </a:extLst>
          </p:cNvPr>
          <p:cNvSpPr/>
          <p:nvPr/>
        </p:nvSpPr>
        <p:spPr>
          <a:xfrm>
            <a:off x="7340190" y="4843347"/>
            <a:ext cx="1715463" cy="2472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6B7DC63-BA78-0FBE-32A0-9990909A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435" y="1236865"/>
            <a:ext cx="3668218" cy="28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A6C72E2-CFDD-29E4-94B4-73CA6B405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94" y="776397"/>
            <a:ext cx="6947535" cy="3590706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F0A1635-8190-D7FC-2C23-509F8355EB06}"/>
              </a:ext>
            </a:extLst>
          </p:cNvPr>
          <p:cNvSpPr/>
          <p:nvPr/>
        </p:nvSpPr>
        <p:spPr>
          <a:xfrm>
            <a:off x="7622223" y="460333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A0F103E-3971-2034-C1A0-BC1E8E490AAD}"/>
              </a:ext>
            </a:extLst>
          </p:cNvPr>
          <p:cNvSpPr/>
          <p:nvPr/>
        </p:nvSpPr>
        <p:spPr>
          <a:xfrm>
            <a:off x="7622223" y="5145961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264F20D-707E-76C0-C1B4-1292AC15FBD5}"/>
              </a:ext>
            </a:extLst>
          </p:cNvPr>
          <p:cNvSpPr/>
          <p:nvPr/>
        </p:nvSpPr>
        <p:spPr>
          <a:xfrm>
            <a:off x="7622223" y="5351389"/>
            <a:ext cx="1151399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TURISMO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6517E05-6446-5620-C70E-17D351B53C75}"/>
              </a:ext>
            </a:extLst>
          </p:cNvPr>
          <p:cNvSpPr/>
          <p:nvPr/>
        </p:nvSpPr>
        <p:spPr>
          <a:xfrm>
            <a:off x="7622224" y="555177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A765DE2-D110-153A-E53A-C2DB5B0F8C79}"/>
              </a:ext>
            </a:extLst>
          </p:cNvPr>
          <p:cNvSpPr/>
          <p:nvPr/>
        </p:nvSpPr>
        <p:spPr>
          <a:xfrm>
            <a:off x="7622224" y="5745421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SPESA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4BA114C-E56C-F1F0-9782-924231BF5FC2}"/>
              </a:ext>
            </a:extLst>
          </p:cNvPr>
          <p:cNvSpPr/>
          <p:nvPr/>
        </p:nvSpPr>
        <p:spPr>
          <a:xfrm>
            <a:off x="7622223" y="5939066"/>
            <a:ext cx="1151398" cy="175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B77125A-08AC-FBF2-9F73-5A0B1A3A6933}"/>
              </a:ext>
            </a:extLst>
          </p:cNvPr>
          <p:cNvSpPr/>
          <p:nvPr/>
        </p:nvSpPr>
        <p:spPr>
          <a:xfrm>
            <a:off x="7340190" y="4843347"/>
            <a:ext cx="1715463" cy="2472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1715</TotalTime>
  <Words>617</Words>
  <Application>Microsoft Office PowerPoint</Application>
  <PresentationFormat>Presentazione su schermo (16:9)</PresentationFormat>
  <Paragraphs>143</Paragraphs>
  <Slides>18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Aptos</vt:lpstr>
      <vt:lpstr>Arial</vt:lpstr>
      <vt:lpstr>Fira Sans Extra Condensed Medium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Post-COVID-19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Presentazione standard di PowerPoint</vt:lpstr>
      <vt:lpstr>Presentazione standard di PowerPoint</vt:lpstr>
      <vt:lpstr>STORICO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Fonti e link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_vuathy 69</cp:lastModifiedBy>
  <cp:revision>25</cp:revision>
  <dcterms:modified xsi:type="dcterms:W3CDTF">2024-12-14T11:58:08Z</dcterms:modified>
  <dc:language>it-IT</dc:language>
</cp:coreProperties>
</file>